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6" r:id="rId4"/>
    <p:sldId id="267" r:id="rId5"/>
    <p:sldId id="270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5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1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14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906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4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47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1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9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79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2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9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4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8679-F5BD-424F-ADE1-3A8404E8B394}" type="datetimeFigureOut">
              <a:rPr lang="ru-RU" smtClean="0"/>
              <a:t>чт, 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30EC2-FAD8-4BAE-9C70-44F157C73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2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Лабораторія комп'ютерного моделювання і моніторингу довкілля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5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6589199" cy="860674"/>
          </a:xfrm>
        </p:spPr>
        <p:txBody>
          <a:bodyPr/>
          <a:lstStyle/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Структура лабораторії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7" y="1484784"/>
            <a:ext cx="7200799" cy="4426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uk-UA" sz="2200" b="1" dirty="0">
                <a:solidFill>
                  <a:schemeClr val="tx2">
                    <a:lumMod val="50000"/>
                  </a:schemeClr>
                </a:solidFill>
              </a:rPr>
              <a:t>лабораторії створюються </a:t>
            </a:r>
            <a:r>
              <a:rPr lang="uk-UA" sz="2200" b="1" dirty="0" smtClean="0">
                <a:solidFill>
                  <a:schemeClr val="tx2">
                    <a:lumMod val="50000"/>
                  </a:schemeClr>
                </a:solidFill>
              </a:rPr>
              <a:t>напрямки: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Розробка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комп'ютерних еколого-економічних комплексів міського, районного, обласного та державного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рівнів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Математичне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моделювання медико-біологічних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систем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Розробка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та впровадження автоматизованих програмно-апаратних комплексів медичного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призначення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Автоматизація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робіт агросфери</a:t>
            </a:r>
          </a:p>
        </p:txBody>
      </p:sp>
    </p:spTree>
    <p:extLst>
      <p:ext uri="{BB962C8B-B14F-4D97-AF65-F5344CB8AC3E}">
        <p14:creationId xmlns:p14="http://schemas.microsoft.com/office/powerpoint/2010/main" val="35085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488830" cy="12808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504228"/>
                </a:solidFill>
              </a:rPr>
              <a:t>Лабораторія комп'ютерного моделювання і моніторингу довкілля</a:t>
            </a:r>
            <a:endParaRPr lang="uk-UA" dirty="0">
              <a:solidFill>
                <a:srgbClr val="50422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133600"/>
            <a:ext cx="7488831" cy="446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100" b="1" dirty="0">
                <a:solidFill>
                  <a:schemeClr val="tx2">
                    <a:lumMod val="50000"/>
                  </a:schemeClr>
                </a:solidFill>
              </a:rPr>
              <a:t>Задачі </a:t>
            </a:r>
            <a:r>
              <a:rPr lang="uk-UA" sz="2100" b="1" dirty="0" smtClean="0">
                <a:solidFill>
                  <a:schemeClr val="tx2">
                    <a:lumMod val="50000"/>
                  </a:schemeClr>
                </a:solidFill>
              </a:rPr>
              <a:t>лабораторії:</a:t>
            </a:r>
          </a:p>
          <a:p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Проведення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</a:rPr>
              <a:t>наукових розробок за напрямками діяльності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лабораторії</a:t>
            </a:r>
          </a:p>
          <a:p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Підготовка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</a:rPr>
              <a:t>наукових публікацій за результатами наукових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розробок</a:t>
            </a:r>
          </a:p>
          <a:p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Залучення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</a:rPr>
              <a:t>студентів до наукової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діяльності</a:t>
            </a:r>
          </a:p>
          <a:p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Сприяти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проходженню практики студентами на провідних підприємствах, діяльності яких пов'язані з науковими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напрямками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лабораторії, а кращих випускників –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працевлаштуванню</a:t>
            </a:r>
          </a:p>
          <a:p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Впровадження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</a:rPr>
              <a:t>результатів наукових розробок за напрямками діяльності 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</a:rPr>
              <a:t>учбовий процес </a:t>
            </a:r>
            <a:endParaRPr lang="ru-RU" sz="21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860674"/>
          </a:xfrm>
        </p:spPr>
        <p:txBody>
          <a:bodyPr/>
          <a:lstStyle/>
          <a:p>
            <a:r>
              <a:rPr lang="uk-UA" b="1" dirty="0">
                <a:solidFill>
                  <a:srgbClr val="504228"/>
                </a:solidFill>
              </a:rPr>
              <a:t>Склад</a:t>
            </a: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 лабораторії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632847" cy="4824536"/>
          </a:xfrm>
        </p:spPr>
        <p:txBody>
          <a:bodyPr>
            <a:noAutofit/>
          </a:bodyPr>
          <a:lstStyle/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2825"/>
              </p:ext>
            </p:extLst>
          </p:nvPr>
        </p:nvGraphicFramePr>
        <p:xfrm>
          <a:off x="899592" y="1397000"/>
          <a:ext cx="7992886" cy="505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24"/>
                <a:gridCol w="4176462"/>
              </a:tblGrid>
              <a:tr h="51257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Лабораторія створюється на базі співробітників кафедри, аспірантів, магістрів та бакалаврів</a:t>
                      </a:r>
                      <a:endParaRPr lang="uk-UA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uk-U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</a:tr>
              <a:tr h="4327740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Наукові керівники: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професор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uk-UA" sz="1600" baseline="0" dirty="0" err="1" smtClean="0"/>
                        <a:t>Сліпченко</a:t>
                      </a:r>
                      <a:r>
                        <a:rPr lang="uk-UA" sz="1600" baseline="0" dirty="0" smtClean="0"/>
                        <a:t> В.Г.</a:t>
                      </a:r>
                    </a:p>
                    <a:p>
                      <a:r>
                        <a:rPr lang="uk-UA" sz="1600" baseline="0" dirty="0" smtClean="0"/>
                        <a:t>професор </a:t>
                      </a:r>
                      <a:r>
                        <a:rPr lang="uk-UA" sz="1600" baseline="0" dirty="0" err="1" smtClean="0"/>
                        <a:t>Асанов</a:t>
                      </a:r>
                      <a:r>
                        <a:rPr lang="uk-UA" sz="1600" baseline="0" dirty="0" smtClean="0"/>
                        <a:t> Е.О.</a:t>
                      </a:r>
                    </a:p>
                    <a:p>
                      <a:r>
                        <a:rPr lang="uk-UA" sz="1600" b="1" dirty="0" smtClean="0"/>
                        <a:t>Відповідальний керівник проектів: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інженер 1 категорії </a:t>
                      </a:r>
                      <a:r>
                        <a:rPr lang="uk-UA" sz="1600" dirty="0" err="1" smtClean="0"/>
                        <a:t>Полягушко</a:t>
                      </a:r>
                      <a:r>
                        <a:rPr lang="uk-UA" sz="1600" dirty="0" smtClean="0"/>
                        <a:t> Л.Г.</a:t>
                      </a:r>
                    </a:p>
                    <a:p>
                      <a:r>
                        <a:rPr lang="uk-UA" sz="1600" b="1" dirty="0" smtClean="0"/>
                        <a:t>Викладачі:</a:t>
                      </a:r>
                      <a:r>
                        <a:rPr lang="en-US" sz="1600" b="1" dirty="0" smtClean="0"/>
                        <a:t> </a:t>
                      </a:r>
                      <a:endParaRPr lang="uk-UA" sz="1600" b="1" dirty="0" smtClean="0"/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професор </a:t>
                      </a:r>
                      <a:r>
                        <a:rPr lang="uk-UA" sz="1600" kern="1200" dirty="0" err="1" smtClean="0">
                          <a:effectLst/>
                        </a:rPr>
                        <a:t>Асанов</a:t>
                      </a:r>
                      <a:r>
                        <a:rPr lang="uk-UA" sz="1600" kern="1200" dirty="0" smtClean="0">
                          <a:effectLst/>
                        </a:rPr>
                        <a:t> Е.О.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професор </a:t>
                      </a:r>
                      <a:r>
                        <a:rPr lang="uk-UA" sz="1600" kern="1200" dirty="0" err="1" smtClean="0">
                          <a:effectLst/>
                        </a:rPr>
                        <a:t>Сліпченко</a:t>
                      </a:r>
                      <a:r>
                        <a:rPr lang="uk-UA" sz="1600" kern="1200" dirty="0" smtClean="0">
                          <a:effectLst/>
                        </a:rPr>
                        <a:t> В.Г.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доцент Антонов В.М.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доцент </a:t>
                      </a:r>
                      <a:r>
                        <a:rPr lang="uk-UA" sz="1600" kern="1200" dirty="0" err="1" smtClean="0">
                          <a:effectLst/>
                        </a:rPr>
                        <a:t>Караєва</a:t>
                      </a:r>
                      <a:r>
                        <a:rPr lang="uk-UA" sz="1600" kern="1200" dirty="0" smtClean="0">
                          <a:effectLst/>
                        </a:rPr>
                        <a:t> Н.В.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доцент </a:t>
                      </a:r>
                      <a:r>
                        <a:rPr lang="uk-UA" sz="1600" kern="1200" dirty="0" err="1" smtClean="0">
                          <a:effectLst/>
                        </a:rPr>
                        <a:t>Лабжинський</a:t>
                      </a:r>
                      <a:r>
                        <a:rPr lang="uk-UA" sz="1600" kern="1200" dirty="0" smtClean="0">
                          <a:effectLst/>
                        </a:rPr>
                        <a:t> В.А.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доцент Мамалига В.М.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доцент </a:t>
                      </a:r>
                      <a:r>
                        <a:rPr lang="uk-UA" sz="1600" kern="1200" dirty="0" err="1" smtClean="0">
                          <a:effectLst/>
                        </a:rPr>
                        <a:t>Ногін</a:t>
                      </a:r>
                      <a:r>
                        <a:rPr lang="uk-UA" sz="1600" kern="1200" dirty="0" smtClean="0">
                          <a:effectLst/>
                        </a:rPr>
                        <a:t> М.В.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старший викладач Бандурка </a:t>
                      </a:r>
                      <a:r>
                        <a:rPr lang="ru-RU" sz="1600" kern="1200" dirty="0" smtClean="0">
                          <a:effectLst/>
                        </a:rPr>
                        <a:t>О.</a:t>
                      </a:r>
                      <a:r>
                        <a:rPr lang="uk-UA" sz="1600" kern="1200" dirty="0" smtClean="0">
                          <a:effectLst/>
                        </a:rPr>
                        <a:t>І.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старший викладач </a:t>
                      </a:r>
                      <a:r>
                        <a:rPr lang="uk-UA" sz="1600" kern="1200" dirty="0" err="1" smtClean="0">
                          <a:effectLst/>
                        </a:rPr>
                        <a:t>Полягушко</a:t>
                      </a:r>
                      <a:r>
                        <a:rPr lang="uk-UA" sz="1600" kern="1200" dirty="0" smtClean="0">
                          <a:effectLst/>
                        </a:rPr>
                        <a:t> Л.Г.</a:t>
                      </a:r>
                    </a:p>
                    <a:p>
                      <a:r>
                        <a:rPr lang="uk-UA" sz="1600" b="1" dirty="0" smtClean="0"/>
                        <a:t>Аспірант:</a:t>
                      </a:r>
                    </a:p>
                    <a:p>
                      <a:r>
                        <a:rPr lang="uk-UA" sz="1600" dirty="0" err="1" smtClean="0"/>
                        <a:t>Котунов</a:t>
                      </a:r>
                      <a:r>
                        <a:rPr lang="uk-UA" sz="1600" dirty="0" smtClean="0"/>
                        <a:t> В.О.</a:t>
                      </a:r>
                    </a:p>
                    <a:p>
                      <a:endParaRPr lang="uk-U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uk-UA" sz="1600" b="1" dirty="0" smtClean="0"/>
                        <a:t>Навчально-допоміжний персонал: 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завідуючий лабораторії </a:t>
                      </a:r>
                      <a:r>
                        <a:rPr lang="uk-UA" sz="1600" kern="1200" dirty="0" err="1" smtClean="0">
                          <a:effectLst/>
                        </a:rPr>
                        <a:t>Гумен</a:t>
                      </a:r>
                      <a:r>
                        <a:rPr lang="uk-UA" sz="1600" kern="1200" dirty="0" smtClean="0">
                          <a:effectLst/>
                        </a:rPr>
                        <a:t> Г.С.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завідуючий лабораторії Мельник М.О.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завідуючий лабораторії </a:t>
                      </a:r>
                      <a:r>
                        <a:rPr lang="uk-UA" sz="1600" kern="1200" dirty="0" err="1" smtClean="0">
                          <a:effectLst/>
                        </a:rPr>
                        <a:t>Шепелев</a:t>
                      </a:r>
                      <a:r>
                        <a:rPr lang="uk-UA" sz="1600" kern="1200" dirty="0" smtClean="0">
                          <a:effectLst/>
                        </a:rPr>
                        <a:t> В.М.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провідний інженер Герасимчук Є.В.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провідний інженер Мазанко Т.О.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інженер 1 категорії </a:t>
                      </a:r>
                      <a:r>
                        <a:rPr lang="uk-UA" sz="1600" kern="1200" dirty="0" err="1" smtClean="0">
                          <a:effectLst/>
                        </a:rPr>
                        <a:t>Круш</a:t>
                      </a:r>
                      <a:r>
                        <a:rPr lang="uk-UA" sz="1600" kern="1200" dirty="0" smtClean="0">
                          <a:effectLst/>
                        </a:rPr>
                        <a:t> О.Е. 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інженер 1 категорії </a:t>
                      </a:r>
                      <a:r>
                        <a:rPr lang="uk-UA" sz="1600" kern="1200" dirty="0" err="1" smtClean="0">
                          <a:effectLst/>
                        </a:rPr>
                        <a:t>Полягушко</a:t>
                      </a:r>
                      <a:r>
                        <a:rPr lang="uk-UA" sz="1600" kern="1200" dirty="0" smtClean="0">
                          <a:effectLst/>
                        </a:rPr>
                        <a:t> Л.Г.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інженер Беспала О.М.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інженер </a:t>
                      </a:r>
                      <a:r>
                        <a:rPr lang="uk-UA" sz="1600" kern="1200" dirty="0" err="1" smtClean="0">
                          <a:effectLst/>
                        </a:rPr>
                        <a:t>Данілова</a:t>
                      </a:r>
                      <a:r>
                        <a:rPr lang="uk-UA" sz="1600" kern="1200" dirty="0" smtClean="0">
                          <a:effectLst/>
                        </a:rPr>
                        <a:t> О.М.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інженер Міщенко А.В. 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навчальний майстер Лошак С.В.</a:t>
                      </a:r>
                    </a:p>
                    <a:p>
                      <a:pPr lvl="0"/>
                      <a:r>
                        <a:rPr lang="uk-UA" sz="1600" kern="1200" dirty="0" smtClean="0">
                          <a:effectLst/>
                        </a:rPr>
                        <a:t>лаборант </a:t>
                      </a:r>
                      <a:r>
                        <a:rPr lang="uk-UA" sz="1600" kern="1200" dirty="0" err="1" smtClean="0">
                          <a:effectLst/>
                        </a:rPr>
                        <a:t>Голубінська</a:t>
                      </a:r>
                      <a:r>
                        <a:rPr lang="uk-UA" sz="1600" kern="1200" dirty="0" smtClean="0">
                          <a:effectLst/>
                        </a:rPr>
                        <a:t> В.С.</a:t>
                      </a:r>
                    </a:p>
                    <a:p>
                      <a:pPr lvl="0"/>
                      <a:endParaRPr lang="ru-RU" sz="1600" dirty="0" smtClean="0"/>
                    </a:p>
                    <a:p>
                      <a:r>
                        <a:rPr lang="uk-UA" sz="1600" b="1" dirty="0" smtClean="0"/>
                        <a:t>Закріплені кабінети:</a:t>
                      </a:r>
                    </a:p>
                    <a:p>
                      <a:r>
                        <a:rPr lang="uk-UA" sz="1600" kern="1200" dirty="0" smtClean="0">
                          <a:effectLst/>
                        </a:rPr>
                        <a:t>404-5</a:t>
                      </a:r>
                      <a:r>
                        <a:rPr lang="uk-UA" sz="1600" kern="1200" dirty="0" smtClean="0">
                          <a:effectLst/>
                        </a:rPr>
                        <a:t>, 405-5, 406-5, </a:t>
                      </a:r>
                      <a:r>
                        <a:rPr lang="uk-UA" sz="1600" kern="1200" dirty="0" smtClean="0">
                          <a:effectLst/>
                        </a:rPr>
                        <a:t>407-5, 503-5, </a:t>
                      </a:r>
                      <a:endParaRPr lang="uk-UA" sz="1600" kern="1200" dirty="0" smtClean="0">
                        <a:effectLst/>
                      </a:endParaRPr>
                    </a:p>
                    <a:p>
                      <a:r>
                        <a:rPr lang="uk-UA" sz="1600" kern="1200" dirty="0" smtClean="0">
                          <a:effectLst/>
                        </a:rPr>
                        <a:t>308-6</a:t>
                      </a:r>
                      <a:r>
                        <a:rPr lang="uk-UA" sz="1600" kern="1200" dirty="0" smtClean="0">
                          <a:effectLst/>
                        </a:rPr>
                        <a:t>, 310-6</a:t>
                      </a:r>
                      <a:endParaRPr lang="uk-UA" sz="1600" dirty="0" smtClean="0"/>
                    </a:p>
                    <a:p>
                      <a:endParaRPr lang="uk-U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6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416823" cy="12808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Напрямок комп'ютерний еколого-економічний моніторинг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1" y="1772816"/>
            <a:ext cx="7560839" cy="4692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200" b="1" dirty="0" smtClean="0"/>
              <a:t>Задачі:</a:t>
            </a:r>
          </a:p>
          <a:p>
            <a:r>
              <a:rPr lang="uk-UA" sz="2200" dirty="0"/>
              <a:t>Вивчення технологій </a:t>
            </a:r>
            <a:r>
              <a:rPr lang="uk-UA" sz="2200" dirty="0" err="1"/>
              <a:t>енергоресурсозберігаючих</a:t>
            </a:r>
            <a:r>
              <a:rPr lang="uk-UA" sz="2200" dirty="0"/>
              <a:t> альтернативних методів енергії в світі та в </a:t>
            </a:r>
            <a:r>
              <a:rPr lang="uk-UA" sz="2200" dirty="0" smtClean="0"/>
              <a:t>Україні</a:t>
            </a:r>
            <a:endParaRPr lang="uk-UA" sz="2200" dirty="0"/>
          </a:p>
          <a:p>
            <a:r>
              <a:rPr lang="uk-UA" sz="2200" dirty="0" smtClean="0"/>
              <a:t>Визначення </a:t>
            </a:r>
            <a:r>
              <a:rPr lang="uk-UA" sz="2200" dirty="0" smtClean="0"/>
              <a:t>актуальних екологічних </a:t>
            </a:r>
            <a:r>
              <a:rPr lang="uk-UA" sz="2200" dirty="0" smtClean="0"/>
              <a:t>проблем міста та необхідного </a:t>
            </a:r>
            <a:r>
              <a:rPr lang="uk-UA" sz="2200" dirty="0" smtClean="0"/>
              <a:t>функціоналу </a:t>
            </a:r>
            <a:r>
              <a:rPr lang="uk-UA" sz="2200" dirty="0"/>
              <a:t>комплексу </a:t>
            </a:r>
            <a:r>
              <a:rPr lang="uk-UA" sz="2200" dirty="0" smtClean="0"/>
              <a:t>комп'ютерний еколого-економічний моніторинг (КЕЕМ)</a:t>
            </a:r>
            <a:endParaRPr lang="uk-UA" sz="2200" dirty="0" smtClean="0"/>
          </a:p>
          <a:p>
            <a:r>
              <a:rPr lang="uk-UA" sz="2200" dirty="0" smtClean="0"/>
              <a:t>Створення технічного завдання на </a:t>
            </a:r>
            <a:r>
              <a:rPr lang="uk-UA" sz="2200" dirty="0" smtClean="0"/>
              <a:t>комплекс КЕЕМ міста </a:t>
            </a:r>
            <a:r>
              <a:rPr lang="uk-UA" sz="2200" dirty="0" smtClean="0"/>
              <a:t>обласного значення</a:t>
            </a:r>
          </a:p>
          <a:p>
            <a:r>
              <a:rPr lang="uk-UA" sz="2200" dirty="0" smtClean="0"/>
              <a:t>Проектування та реалізація </a:t>
            </a:r>
            <a:r>
              <a:rPr lang="uk-UA" sz="2200" dirty="0" err="1" smtClean="0"/>
              <a:t>фреймворків</a:t>
            </a:r>
            <a:r>
              <a:rPr lang="uk-UA" sz="2200" dirty="0" smtClean="0"/>
              <a:t> </a:t>
            </a:r>
            <a:r>
              <a:rPr lang="uk-UA" sz="2200" dirty="0" smtClean="0"/>
              <a:t>основних складових комплексу</a:t>
            </a:r>
            <a:endParaRPr lang="uk-UA" sz="2200" dirty="0" smtClean="0"/>
          </a:p>
        </p:txBody>
      </p:sp>
    </p:spTree>
    <p:extLst>
      <p:ext uri="{BB962C8B-B14F-4D97-AF65-F5344CB8AC3E}">
        <p14:creationId xmlns:p14="http://schemas.microsoft.com/office/powerpoint/2010/main" val="1645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7" y="624110"/>
            <a:ext cx="7488833" cy="1280890"/>
          </a:xfrm>
        </p:spPr>
        <p:txBody>
          <a:bodyPr>
            <a:normAutofit/>
          </a:bodyPr>
          <a:lstStyle/>
          <a:p>
            <a:r>
              <a:rPr lang="uk-UA" dirty="0" smtClean="0"/>
              <a:t>Напрямок математичне моделювання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7" y="2133600"/>
            <a:ext cx="7488833" cy="4175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b="1" dirty="0" smtClean="0"/>
              <a:t>Задачі</a:t>
            </a:r>
            <a:r>
              <a:rPr lang="uk-UA" sz="2200" b="1" dirty="0" smtClean="0"/>
              <a:t>: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Вивчення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</a:rPr>
              <a:t>світового досвіду з питань математичного моделювання медико-біологічних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систем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Відбір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</a:rPr>
              <a:t>оптимальних моделей, відповідно до заданих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критеріїв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Створення </a:t>
            </a:r>
            <a:r>
              <a:rPr lang="uk-UA" sz="2200" dirty="0">
                <a:solidFill>
                  <a:schemeClr val="tx2">
                    <a:lumMod val="50000"/>
                  </a:schemeClr>
                </a:solidFill>
              </a:rPr>
              <a:t>системи з моделювання процесів в організмі людини при зміні навколишнього 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</a:rPr>
              <a:t>середовища</a:t>
            </a:r>
            <a:endParaRPr lang="uk-UA" sz="2200" b="1" dirty="0" smtClean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0481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416823" cy="12808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Напрямок автоматизовані програмно-апаратних комплекси медичного призначення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9" y="2204864"/>
            <a:ext cx="7416822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200" b="1" dirty="0" smtClean="0"/>
              <a:t>Задачі:</a:t>
            </a:r>
          </a:p>
          <a:p>
            <a:r>
              <a:rPr lang="uk-UA" sz="2200" dirty="0" smtClean="0"/>
              <a:t>Продовження роботи над удосконаленням апаратної та програмної частини автоматизованого програмно-апаратного комплексу (АПАК) для проведення </a:t>
            </a:r>
            <a:r>
              <a:rPr lang="uk-UA" sz="2200" dirty="0" err="1" smtClean="0"/>
              <a:t>гіпоксичних</a:t>
            </a:r>
            <a:r>
              <a:rPr lang="uk-UA" sz="2200" dirty="0" smtClean="0"/>
              <a:t> тренувань</a:t>
            </a:r>
          </a:p>
          <a:p>
            <a:r>
              <a:rPr lang="uk-UA" sz="2200" dirty="0" smtClean="0"/>
              <a:t>Проведення випробувань АПАК</a:t>
            </a:r>
          </a:p>
          <a:p>
            <a:r>
              <a:rPr lang="uk-UA" sz="2200" dirty="0" smtClean="0"/>
              <a:t>Розробка пакету документації на АПАК (інструкції по експлуатації, методичні рекомендації на використання, технічні умови)</a:t>
            </a:r>
          </a:p>
        </p:txBody>
      </p:sp>
    </p:spTree>
    <p:extLst>
      <p:ext uri="{BB962C8B-B14F-4D97-AF65-F5344CB8AC3E}">
        <p14:creationId xmlns:p14="http://schemas.microsoft.com/office/powerpoint/2010/main" val="34067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416823" cy="1280890"/>
          </a:xfrm>
        </p:spPr>
        <p:txBody>
          <a:bodyPr>
            <a:normAutofit/>
          </a:bodyPr>
          <a:lstStyle/>
          <a:p>
            <a:r>
              <a:rPr lang="uk-UA" dirty="0" smtClean="0"/>
              <a:t>Напрямок автоматизація робіт 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агросфери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05000"/>
            <a:ext cx="7560839" cy="46923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200" b="1" dirty="0" smtClean="0"/>
              <a:t>Задачі:</a:t>
            </a:r>
          </a:p>
          <a:p>
            <a:r>
              <a:rPr lang="uk-UA" sz="2200" dirty="0" smtClean="0"/>
              <a:t>Вивчення світового та українського досвіду з питання автоматизації розробки технологічних карт </a:t>
            </a:r>
            <a:r>
              <a:rPr lang="uk-UA" sz="2200" dirty="0"/>
              <a:t>і</a:t>
            </a:r>
            <a:r>
              <a:rPr lang="uk-UA" sz="2200" dirty="0" smtClean="0"/>
              <a:t> </a:t>
            </a:r>
            <a:r>
              <a:rPr lang="uk-UA" sz="2200" dirty="0"/>
              <a:t>паспортів</a:t>
            </a:r>
            <a:r>
              <a:rPr lang="uk-UA" sz="2200" dirty="0" smtClean="0"/>
              <a:t> полів </a:t>
            </a:r>
            <a:r>
              <a:rPr lang="uk-UA" sz="2200" dirty="0" smtClean="0"/>
              <a:t>та </a:t>
            </a:r>
            <a:r>
              <a:rPr lang="uk-UA" sz="2200" dirty="0" smtClean="0"/>
              <a:t>моніторингу агротехніки</a:t>
            </a:r>
          </a:p>
          <a:p>
            <a:r>
              <a:rPr lang="uk-UA" sz="2200" dirty="0" smtClean="0"/>
              <a:t>Визначення недоліків та можливостей існуючих систем по збору та аналізу інформації про стан агротехніки та сільськогосподарських угідь</a:t>
            </a:r>
          </a:p>
          <a:p>
            <a:r>
              <a:rPr lang="uk-UA" sz="2200" dirty="0" smtClean="0"/>
              <a:t>Розробка технічного завдання на систему автоматизованого аналізу стану полів в </a:t>
            </a:r>
            <a:r>
              <a:rPr lang="uk-UA" sz="2200" dirty="0" smtClean="0"/>
              <a:t>Україні</a:t>
            </a:r>
          </a:p>
          <a:p>
            <a:r>
              <a:rPr lang="uk-UA" sz="2200" dirty="0" smtClean="0"/>
              <a:t>Створення дослідної системи аналізу стану полів в Україні</a:t>
            </a:r>
            <a:endParaRPr lang="uk-UA" sz="2200" dirty="0" smtClean="0"/>
          </a:p>
          <a:p>
            <a:r>
              <a:rPr lang="uk-UA" sz="2200" dirty="0" smtClean="0"/>
              <a:t>Розробка автоматизованих комплексів для навігації БПЛА, обробки і </a:t>
            </a:r>
            <a:r>
              <a:rPr lang="uk-UA" sz="2200" dirty="0" err="1" smtClean="0"/>
              <a:t>геоприв</a:t>
            </a:r>
            <a:r>
              <a:rPr lang="en-US" sz="2200" dirty="0" smtClean="0"/>
              <a:t>’</a:t>
            </a:r>
            <a:r>
              <a:rPr lang="uk-UA" sz="2200" dirty="0" err="1" smtClean="0"/>
              <a:t>язки</a:t>
            </a:r>
            <a:r>
              <a:rPr lang="uk-UA" sz="2200" dirty="0" smtClean="0"/>
              <a:t> </a:t>
            </a:r>
            <a:r>
              <a:rPr lang="uk-UA" sz="2200" dirty="0" err="1" smtClean="0"/>
              <a:t>аерофотознімків</a:t>
            </a:r>
            <a:endParaRPr lang="uk-UA" dirty="0" smtClean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11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460</TotalTime>
  <Words>393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Лабораторія комп'ютерного моделювання і моніторингу довкілля</vt:lpstr>
      <vt:lpstr>Структура лабораторії</vt:lpstr>
      <vt:lpstr>Лабораторія комп'ютерного моделювання і моніторингу довкілля</vt:lpstr>
      <vt:lpstr>Склад лабораторії</vt:lpstr>
      <vt:lpstr>Напрямок комп'ютерний еколого-економічний моніторинг </vt:lpstr>
      <vt:lpstr>Напрямок математичне моделювання</vt:lpstr>
      <vt:lpstr>Напрямок автоматизовані програмно-апаратних комплекси медичного призначення</vt:lpstr>
      <vt:lpstr>Напрямок автоматизація робіт  агросфери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Лабораторія обробки великих обсягів даних та управління проектами</dc:title>
  <dc:creator>Admin</dc:creator>
  <cp:lastModifiedBy>Windows User</cp:lastModifiedBy>
  <cp:revision>43</cp:revision>
  <dcterms:created xsi:type="dcterms:W3CDTF">2017-08-23T07:49:05Z</dcterms:created>
  <dcterms:modified xsi:type="dcterms:W3CDTF">2017-08-31T08:42:52Z</dcterms:modified>
</cp:coreProperties>
</file>